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</p:sldMasterIdLst>
  <p:notesMasterIdLst>
    <p:notesMasterId r:id="rId36"/>
  </p:notesMasterIdLst>
  <p:sldIdLst>
    <p:sldId id="256" r:id="rId4"/>
    <p:sldId id="257" r:id="rId5"/>
    <p:sldId id="258" r:id="rId6"/>
    <p:sldId id="259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285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2" y="6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6118-2236-002F-7770-69237A62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FE5014-7AC2-964E-68D9-D781F30992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B616B-C117-772F-1C7C-0C3778F9028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DF6C020-4FB5-D847-D170-2507B71E5D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F4FF423-4499-D163-0E2D-92808F67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9018B-57B0-A68E-C830-5D8088B8E0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C2A7D-A0C0-C9CA-1EA0-DBE229333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07309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A3079-14ED-0C24-29A4-A075BD3F2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68E424-8841-EB3F-4108-D99AFD826F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8C8AB0-F756-5D5A-F84F-160EFEC277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E93EE74-A96C-F807-FA0D-5AFBA0CA6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E546D22-421E-C3F9-81B1-FB5C98839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FABBD-56D3-8898-8B9B-5B92DE040C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0D794-6E2E-2607-A03F-2FA766CB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56783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BBCA5-F96D-60FD-FC1B-913AD74E5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3B6B3B-ED59-DA45-703E-DE70D20C7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ACC76-5F39-9E1E-7CE9-732AF824D1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50B023C-0C40-2BFB-618B-338F6DB05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489957F-64D3-EC50-661D-DA75BFE20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52B71-B9E8-95CE-1597-006A8864C1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CF4D6-1E0E-74A9-F901-861F4C1CB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2446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9DE41-DB54-4A52-AFD0-DC3A848A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DFD4F5-E758-8AFA-C9FB-BDCE56D43E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E114D5-57C3-99B5-57E3-185A5038200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C03D6F4-7665-AC9C-F5C2-5ABE089AB0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7B509-5C73-F678-3222-2AAC031D6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15716-6A4B-8B66-38BA-54F6C80BB9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5A991-AAE5-2849-B702-3DDC8058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14535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E414F-6FB1-CBFC-1879-DB47F323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8409FC-9882-0289-8A9B-33C3E3A793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FDEA09-71CE-6784-52F8-C9F4D11F255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130D180-7620-8DB3-4FD8-9C1DEE7754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5FE3056-8697-761C-8F4D-9CEF5BDF7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6163D-D6A9-373D-6557-7EF9AE577A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F6630-9E77-CE8C-1163-71BE2B8D5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26712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F2EAA-DBB8-6CC5-B07B-A76D755F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D99D87-BA96-FB50-CABA-E5BFB8DD8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02CF-53F0-A310-F71E-E3D65FA4C9F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DED0C7D-1B17-DDFD-2D62-7980972C26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155F94-CCAC-D8B9-9E15-C1540552F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C6373-4624-B042-168E-0A49FE7B6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CAA7A-BC7D-A3A6-BE91-4D04417AF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70481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1E9A9-E8C6-CF67-B55D-857D7810D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A12E65-617D-FD91-DDB1-A43A7E6748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E42BF-9C03-5A8A-A946-4C9948A43F4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B8FA4B1-CAE3-BB96-405D-459C65F64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6F35DAC-2A70-5082-DECF-59BD0320C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F2A43-1F33-AE68-42D4-85FC420494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AFC01-32C7-C2CD-4941-68AE1C446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97928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194A8-9BFC-C220-AA24-B105E9A9F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0DB99-05C7-5490-CC9C-26610A7EB2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B28E5-223B-4611-88B8-20429A7924E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53AC5A-7811-D7FC-6897-130FFEA0E8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27941AA-E210-68B4-632B-6513D3E30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9CE82-2D32-675E-EA8C-5F63A61370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D0A9B-FB13-9305-E8C1-4302B680A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08516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52528-E174-4841-0034-DC7076EE8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1BF7F9-0459-BF52-0201-5ECDBB5F8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B6C61-DD11-0A3B-8AD2-CE255FFD63A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CF704D4-B13F-3AEC-399F-3EA63497E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2A763B-AAB9-521F-0DC4-8EB5E2251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F2AE8-2EDC-3E47-657F-51F4A0DA60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39C31-159D-8553-E952-4ABC409C1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30965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28EFC-037D-A9C9-DBCD-4464D4AE4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D85BF3-467C-2120-A480-B974A6C822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368DA-D7FB-28C9-BF8E-3B85171FAD4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E437575-AEC5-F078-BDD1-E0C70F928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AD15E1D-CDAF-8DC1-CB2D-C869428CC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2D290-04DD-9FA8-245E-A11840DCBC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E0FA5-5898-5303-3695-ACED23EB7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036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9925A-732F-1235-6529-FC1A1EFF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F57F2-833F-054B-5E3E-EA074EA199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D65AA-899B-C324-032D-7C64349D11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EC4F1C4-18EC-E54D-C7A5-209804FCE1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4B3ED51-2D2C-F320-C27D-D57DF7355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5DC3C-DEB1-BE4C-6C5E-38DBF8155C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7137C-DFF0-0635-0663-5886E50F4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79703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37AAF-44A1-DF1A-F3B5-A7554CE6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CB0907-A7A8-2FD2-A4CF-D7FCA0E2CF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D6FDC9-1082-EA5B-F148-8F8BD8B0F56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897178-625F-D8EA-0730-442F9F72B0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394E61-FC3E-9945-839B-C26850FFD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989BF-61AE-1F1F-BF8D-F2DD0663FB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DDBD1-B6DD-52BB-62B5-B396C0DDE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26342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1546-E3CF-0869-B887-A4A6AAE3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B7E835-945D-1EB9-8DC8-91DC8133EF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C9A3E-A9C4-BFFB-0095-C0722FE5685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1B3F0E5-7313-0671-38D7-1085D22515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053EAF6-6757-608F-7CD2-2D66C16AC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967FF-FEF8-97E3-099C-8B5DBB0856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DF3B2-4B50-7CE9-D13F-9B4FF0A36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20098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6376A-9244-CB8B-E7EF-18BFD878B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B393A2-D3A7-C843-F501-72A586A22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0FC84-5D62-C3EB-AA15-9E686C0BC2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E06F2-878F-67F7-2F93-93FE5CE0A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F596965-50BD-69FC-8FA4-510FCA774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47DF6-BDF1-08DD-25A0-1BBCD422E1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EF9DE-F7C7-B81D-2541-84C780E31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12297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4412-67BA-5441-8635-F502351C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0E574A-46AF-0ECC-7623-A04A7F2AB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AEF43-9381-14ED-3CBD-809F1EBC6C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F5345C-265A-C1C1-8320-954F8750F2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73F8EE4-8F61-252F-8E80-BF880391B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0C667-05E1-B5D2-8CEE-7C31371913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8DC00-2E3A-75A9-863C-47742D4B5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46028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5ED1-9A0F-D8A2-F8DA-644277DFC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F6A11D-E005-A1A6-31ED-311E8CA14F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21727-E1A7-E521-6AF2-46994603B0F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72BD7E-4E6C-B42D-526A-22E14C104E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0417DF5-DEBC-3440-9CEF-53BCACBA7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2F8A6-6FDE-6D56-D778-5F566DF975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F15CB-3D58-F5AB-F8F8-DB1EBF440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92290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18F2-A13F-1B34-78ED-B647633E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15FA62-4ED2-928A-7624-88B1380B27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F9B21D-6A82-2E2D-5504-CEF3C25089F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5BC419E-40A4-9BC7-A113-7587A26AB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83B04E-7A42-8220-1828-3BE1382D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BB76D-6B38-5F13-5212-2BD5310DAA9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99EA6-0768-436E-D320-FCAA1E96D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40924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3C1CF-EB99-068C-9D24-26FFB1B4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13127C-6533-9024-2C99-21DA7221BB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263FE-B621-9155-FF48-A5DAA3F78E7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3BAF92-4F9B-FC02-9D9E-E3AB2C8BD4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3E1ED4-18BE-C836-AA18-C60748803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50B51-E8FB-D956-EB67-FEB4886C8D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8636-9F3F-CC9B-D527-3093F8389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59775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4317C-F4A9-3D4D-5BBE-39E3B3BD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A57A65-A5A3-5D26-8FBB-6C45B43197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976A9-9B3A-22B3-9214-D413A5576D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673ACB-F58A-23B4-74D8-EB80F047BD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235A511-6985-0157-3179-7F1C5199C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01412-21EC-8C9A-5AE0-E920164447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04FE6-DF91-C766-11DB-C87571D23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35719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AFA2F-3516-7521-4FB4-7ED12C09B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D403C2-6F17-496A-7B77-AA2A9D915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4B43C-D30A-8EF9-3A9A-637E960F53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D3F6C93-06DA-DB90-E61A-917604018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7EBEA9-3DAA-EB53-BE3A-1674CED62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4C162-D7FA-8A9A-7F02-34944EDFA8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67AEF-DC54-95AC-2B14-BCC86FAB2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7318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1B947-523F-FFAE-9D5B-862E95EA0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50814A-B018-AD6D-E181-7B540B1D6D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4A52E-C910-BEC5-406C-CB2E8F9C085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7443D5D-4898-2FF9-9912-0804BD283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E0691CC-CC87-34EF-DA0F-53C980E76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7F3BE-7747-D1F1-5433-F0AF4E795D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6A902-A3FF-2FFA-BB33-2340B3033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7094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9E770-72B7-2968-299A-840C57BB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C52CB6-8D28-427C-113D-2491ED1D59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9367A-51DC-2A0E-DAC9-204B0CC184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13DC261-509B-CD2E-88B6-6209109A06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F528161-012A-DF59-2603-6930C8678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5E775-FE65-40AE-B772-66870852FB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22326-43F0-B967-DF33-F8930A145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4089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1F51-019C-CEA0-AF6E-E8A99E286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D5E2E0-141F-2CB8-C505-A0D07D1840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6565E-8DC6-77D8-ACCF-A14D56BA66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6A3200D-CF63-DD6A-B5AF-F15F7AE5E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5D9ABD5-C8AF-61FA-8CCE-660446646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7CA0F-1FC5-63D7-3303-A70CE1E423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1CF47-1AAE-75EB-207F-33EAAE12B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85417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5FA46-3339-E568-4B2B-DA86F15F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D1A70D-2EDB-E780-1BDF-BDA73835C0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34A9E-4561-5759-A956-BE57750676F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2407B8C-A3EE-5B6D-213D-7984EF574C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E988944-3F04-AABA-AB20-FF5E2F39C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31F9D-ECA3-3E70-57FD-BCA11E3DCA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E49C4-23F7-26D4-1E13-837648509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668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8F1C6-6910-7C79-198E-57DD57C40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A4DCB1-CC4D-FB1A-A859-9F1AC3386B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94305-5F36-BAA6-FBD5-3B233D8706E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EAFE7ED-7418-A528-A3A5-E67DC96E7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9913DD3-1671-E41E-E515-8DEDD3837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32007-CA3E-87AB-E468-40DCD0A2F7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64D2A-02FE-6D71-B4FA-CCF5C608C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7593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433-5FBF-263C-D5E1-8FF5C7F16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D70A01-9C3F-7E77-411F-C8B9592B22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FCF9F-AA4A-4D3F-981D-E8E77879563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B15F098-EFC9-3945-72B0-A6440D984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3956D2D-5104-879F-3DBA-D70A967A7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B3694-0181-74F9-62F7-8BC5016236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B8200-DC1D-D51C-3980-CBDBA598A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00158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12E95-2FAC-C89B-4C5B-F96CDB22B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E11535-38FD-1638-A55E-0C9D000589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6EC29-09C0-FDB8-CA2F-35F6250985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4C01E17-A9E5-F398-F4F1-6B35E3B387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4A8BA54-63D8-B337-4AA0-874FFCD3C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44CE0-A1C1-3832-BBA0-68182A7728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8AC8E-5B3C-D6D1-701B-386A63FE7C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7833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" hasCustomPrompt="1"/>
          </p:nvPr>
        </p:nvSpPr>
        <p:spPr>
          <a:xfrm>
            <a:off x="2945985" y="733864"/>
            <a:ext cx="5257800" cy="8128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4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43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本课时内容速递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"/>
          </p:nvPr>
        </p:nvSpPr>
        <p:spPr>
          <a:xfrm>
            <a:off x="1648023" y="1600200"/>
            <a:ext cx="8895954" cy="3657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5672879" y="5482375"/>
            <a:ext cx="8636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4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"/>
          </p:nvPr>
        </p:nvSpPr>
        <p:spPr>
          <a:xfrm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6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8"/>
          </p:nvPr>
        </p:nvSpPr>
        <p:spPr>
          <a:xfrm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9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1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2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3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4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5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7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8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9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20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21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2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23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4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5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26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7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8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29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30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31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32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33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34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5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36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7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8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9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40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41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42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43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44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45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46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47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/>
          </p:nvPr>
        </p:nvSpPr>
        <p:spPr>
          <a:xfrm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9"/>
          </p:nvPr>
        </p:nvSpPr>
        <p:spPr>
          <a:xfrm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0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1"/>
          </p:nvPr>
        </p:nvSpPr>
        <p:spPr>
          <a:xfrm>
            <a:off x="635000" y="787400"/>
            <a:ext cx="5256743" cy="1485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2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3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4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55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56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57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58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59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60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61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62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63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5672879" y="5482375"/>
            <a:ext cx="8636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64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5"/>
          </p:nvPr>
        </p:nvSpPr>
        <p:spPr>
          <a:xfrm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66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7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8"/>
          </p:nvPr>
        </p:nvSpPr>
        <p:spPr>
          <a:xfrm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69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0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1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72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73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74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5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6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77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78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79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80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81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82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83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84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85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86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87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88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89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90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91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92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93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94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95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96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97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98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99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100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101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02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3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04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05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06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07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8"/>
          </p:nvPr>
        </p:nvSpPr>
        <p:spPr>
          <a:xfrm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9"/>
          </p:nvPr>
        </p:nvSpPr>
        <p:spPr>
          <a:xfrm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55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55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55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55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53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53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53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53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53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10/learning/?page=1&amp;first_category_id=1&amp;tags=%E5%B9%B6%E6%9F%A5%E9%9B%86,%E5%9B%BD%E8%B5%9B&amp;tag_relation=intersection&amp;sort=difficulty&amp;asc=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10/learning/?page=1&amp;first_category_id=1&amp;tags=%E5%B9%B6%E6%9F%A5%E9%9B%86,%E5%9B%BD%E8%B5%9B&amp;tag_relation=intersection&amp;sort=difficulty&amp;asc=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10/learning/?page=1&amp;first_category_id=1&amp;tags=%E5%B9%B6%E6%9F%A5%E9%9B%86,%E5%9B%BD%E8%B5%9B&amp;tag_relation=intersection&amp;sort=difficulty&amp;asc=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110/learning/?page=1&amp;first_category_id=1&amp;tags=%E5%B9%B6%E6%9F%A5%E9%9B%86,%E5%9B%BD%E8%B5%9B&amp;tag_relation=intersection&amp;sort=difficulty&amp;asc=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imal-score-after-applying-k-operation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aximal-score-after-applying-k-operation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551" TargetMode="External"/><Relationship Id="rId7" Type="http://schemas.openxmlformats.org/officeDocument/2006/relationships/hyperlink" Target="https://www.lanqiao.cn/problems/6272/learning/?page=1&amp;first_category_id=1&amp;tags=%E4%BC%98%E5%85%88%E9%98%9F%E5%88%97,%E7%9C%81%E6%A8%A1%E6%8B%9F%E8%B5%9B&amp;tag_relation=intersection&amp;sort=difficulty&amp;asc=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leetcode.cn/problems/maximal-score-after-applying-k-operations/" TargetMode="External"/><Relationship Id="rId5" Type="http://schemas.openxmlformats.org/officeDocument/2006/relationships/hyperlink" Target="https://www.lanqiao.cn/problems/110/learning/?page=1&amp;first_category_id=1&amp;tags=%E5%B9%B6%E6%9F%A5%E9%9B%86,%E5%9B%BD%E8%B5%9B&amp;tag_relation=intersection&amp;sort=difficulty&amp;asc=1" TargetMode="External"/><Relationship Id="rId4" Type="http://schemas.openxmlformats.org/officeDocument/2006/relationships/hyperlink" Target="https://www.luogu.com.cn/problem/P153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6272/learning/?page=1&amp;first_category_id=1&amp;tags=%E4%BC%98%E5%85%88%E9%98%9F%E5%88%97,%E7%9C%81%E6%A8%A1%E6%8B%9F%E8%B5%9B&amp;tag_relation=intersection&amp;sort=difficulty&amp;asc=1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6272/learning/?page=1&amp;first_category_id=1&amp;tags=%E4%BC%98%E5%85%88%E9%98%9F%E5%88%97,%E7%9C%81%E6%A8%A1%E6%8B%9F%E8%B5%9B&amp;tag_relation=intersection&amp;sort=difficulty&amp;asc=1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403418" y="964010"/>
            <a:ext cx="6121400" cy="2628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蓝桥杯16届Python冲刺课：课时7</a:t>
            </a:r>
            <a:endParaRPr lang="en-US" sz="1100" dirty="0">
              <a:ea typeface="Noto Sans SC"/>
            </a:endParaRPr>
          </a:p>
          <a:p>
            <a:pPr indent="0" algn="l">
              <a:lnSpc>
                <a:spcPct val="125000"/>
              </a:lnSpc>
              <a:defRPr/>
            </a:pPr>
            <a:r>
              <a:rPr lang="zh-CN" altLang="en-US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 </a:t>
            </a:r>
            <a:r>
              <a:rPr lang="en-US" altLang="zh-CN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&amp; </a:t>
            </a:r>
            <a:r>
              <a:rPr lang="zh-CN" altLang="en-US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堆</a:t>
            </a:r>
            <a:endParaRPr lang="en-US" sz="4600" b="1" i="0" u="none" strike="noStrike" dirty="0">
              <a:solidFill>
                <a:srgbClr val="000000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1"/>
    </mc:Choice>
    <mc:Fallback xmlns="">
      <p:transition spd="slow" advTm="45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6E8FC-9FB9-ACE0-1A57-FDE28B936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673B1DD-7700-1867-4C62-5FC77C1AEF1C}"/>
              </a:ext>
            </a:extLst>
          </p:cNvPr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并查集详解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2FBA54-908C-9CA1-09A9-765153D6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2" y="1849644"/>
            <a:ext cx="11706333" cy="37854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88581-FAF6-B20C-14BD-8357226A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575" y="2258782"/>
            <a:ext cx="6465610" cy="341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E5AD8-6BE4-746B-859E-DA4B7F86A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FE4362D-2F48-D59B-6F48-5FDA8E5114B6}"/>
              </a:ext>
            </a:extLst>
          </p:cNvPr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并查集详解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83B31D-C514-2F6F-D9AB-6E3426EBA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278"/>
            <a:ext cx="12192000" cy="38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5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9112A-860D-0F21-D81E-1EC81CBF2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40B445F-0F6A-68CC-8535-2B90F29C263F}"/>
              </a:ext>
            </a:extLst>
          </p:cNvPr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并查集模板题</a:t>
            </a:r>
            <a:r>
              <a:rPr lang="en-GB" altLang="zh-CN" sz="2800" b="1" dirty="0">
                <a:hlinkClick r:id="rId3"/>
              </a:rPr>
              <a:t>P1551 </a:t>
            </a:r>
            <a:r>
              <a:rPr lang="zh-CN" altLang="en-US" sz="2800" b="1" dirty="0">
                <a:hlinkClick r:id="rId3"/>
              </a:rPr>
              <a:t>亲戚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洛谷 </a:t>
            </a:r>
            <a:r>
              <a:rPr lang="en-US" altLang="zh-CN" sz="2800" b="1" dirty="0">
                <a:hlinkClick r:id="rId3"/>
              </a:rPr>
              <a:t>(</a:t>
            </a:r>
            <a:r>
              <a:rPr lang="en-GB" altLang="zh-CN" sz="2800" b="1" dirty="0">
                <a:hlinkClick r:id="rId3"/>
              </a:rPr>
              <a:t>luogu.com.cn)</a:t>
            </a:r>
            <a:endParaRPr lang="en-GB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D0760A-567D-B11B-981D-95CD7C151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399" y="838584"/>
            <a:ext cx="9168765" cy="58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97732-36DB-E47D-F9B9-A7A996510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74AF46-E5AC-AC7F-82C4-039E8C60538B}"/>
              </a:ext>
            </a:extLst>
          </p:cNvPr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并查集模板题</a:t>
            </a:r>
            <a:r>
              <a:rPr lang="en-GB" altLang="zh-CN" sz="2800" b="1" dirty="0">
                <a:hlinkClick r:id="rId3"/>
              </a:rPr>
              <a:t>P1551 </a:t>
            </a:r>
            <a:r>
              <a:rPr lang="zh-CN" altLang="en-US" sz="2800" b="1" dirty="0">
                <a:hlinkClick r:id="rId3"/>
              </a:rPr>
              <a:t>亲戚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洛谷 </a:t>
            </a:r>
            <a:r>
              <a:rPr lang="en-US" altLang="zh-CN" sz="2800" b="1" dirty="0">
                <a:hlinkClick r:id="rId3"/>
              </a:rPr>
              <a:t>(</a:t>
            </a:r>
            <a:r>
              <a:rPr lang="en-GB" altLang="zh-CN" sz="2800" b="1" dirty="0">
                <a:hlinkClick r:id="rId3"/>
              </a:rPr>
              <a:t>luogu.com.cn)</a:t>
            </a:r>
            <a:endParaRPr lang="en-GB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9BBA32-218D-208C-13B9-B3A7F976D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4700"/>
            <a:ext cx="12192000" cy="59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6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995E6-3ED6-3771-2A2A-ABFFF266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9AC80B1-2622-BF95-D528-54377D5C0B86}"/>
              </a:ext>
            </a:extLst>
          </p:cNvPr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并查集模板题</a:t>
            </a:r>
            <a:r>
              <a:rPr lang="en-GB" altLang="zh-CN" sz="2800" b="1" dirty="0">
                <a:hlinkClick r:id="rId3"/>
              </a:rPr>
              <a:t>P1551 </a:t>
            </a:r>
            <a:r>
              <a:rPr lang="zh-CN" altLang="en-US" sz="2800" b="1" dirty="0">
                <a:hlinkClick r:id="rId3"/>
              </a:rPr>
              <a:t>亲戚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洛谷 </a:t>
            </a:r>
            <a:r>
              <a:rPr lang="en-US" altLang="zh-CN" sz="2800" b="1" dirty="0">
                <a:hlinkClick r:id="rId3"/>
              </a:rPr>
              <a:t>(</a:t>
            </a:r>
            <a:r>
              <a:rPr lang="en-GB" altLang="zh-CN" sz="2800" b="1" dirty="0">
                <a:hlinkClick r:id="rId3"/>
              </a:rPr>
              <a:t>luogu.com.cn)</a:t>
            </a:r>
            <a:endParaRPr lang="en-GB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A34A3E-92AC-427D-A0EB-469F5DB49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560" y="897218"/>
            <a:ext cx="9470490" cy="57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7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33547-E785-331A-7F92-8021F6E0E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5523EB4-7A53-CE99-5BE4-CD9D84275969}"/>
              </a:ext>
            </a:extLst>
          </p:cNvPr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并查集模板题</a:t>
            </a:r>
            <a:r>
              <a:rPr lang="en-GB" altLang="zh-CN" sz="2800" b="1" dirty="0">
                <a:hlinkClick r:id="rId3"/>
              </a:rPr>
              <a:t>P1551 </a:t>
            </a:r>
            <a:r>
              <a:rPr lang="zh-CN" altLang="en-US" sz="2800" b="1" dirty="0">
                <a:hlinkClick r:id="rId3"/>
              </a:rPr>
              <a:t>亲戚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洛谷 </a:t>
            </a:r>
            <a:r>
              <a:rPr lang="en-US" altLang="zh-CN" sz="2800" b="1" dirty="0">
                <a:hlinkClick r:id="rId3"/>
              </a:rPr>
              <a:t>(</a:t>
            </a:r>
            <a:r>
              <a:rPr lang="en-GB" altLang="zh-CN" sz="2800" b="1" dirty="0">
                <a:hlinkClick r:id="rId3"/>
              </a:rPr>
              <a:t>luogu.com.cn)</a:t>
            </a:r>
            <a:endParaRPr lang="en-GB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A740AC-714E-6874-A644-F4A66E71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" y="774700"/>
            <a:ext cx="8820059" cy="604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76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8C79-870C-4056-5057-D449CD5A4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38F7942-0A37-5A99-B544-4C9D87D028DD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并查集真题 </a:t>
            </a:r>
            <a:r>
              <a:rPr lang="en-GB" altLang="zh-CN" sz="2800" b="1" dirty="0">
                <a:hlinkClick r:id="rId3"/>
              </a:rPr>
              <a:t>P1536 </a:t>
            </a:r>
            <a:r>
              <a:rPr lang="zh-CN" altLang="en-US" sz="2800" b="1" dirty="0">
                <a:hlinkClick r:id="rId3"/>
              </a:rPr>
              <a:t>村村通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洛谷 </a:t>
            </a:r>
            <a:r>
              <a:rPr lang="en-US" altLang="zh-CN" sz="2800" b="1" dirty="0">
                <a:hlinkClick r:id="rId3"/>
              </a:rPr>
              <a:t>(</a:t>
            </a:r>
            <a:r>
              <a:rPr lang="en-GB" altLang="zh-CN" sz="2800" b="1" dirty="0">
                <a:hlinkClick r:id="rId3"/>
              </a:rPr>
              <a:t>luogu.com.cn)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E7214E-45C1-D596-39C5-052E7BB48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440" y="1041988"/>
            <a:ext cx="10154920" cy="558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21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8F27D-4C37-9ECC-002F-D7E7931B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92C93C5-C6D8-87A1-B280-7C9D1FFCF510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并查集真题 </a:t>
            </a:r>
            <a:r>
              <a:rPr lang="en-GB" altLang="zh-CN" sz="2800" b="1" dirty="0">
                <a:hlinkClick r:id="rId3"/>
              </a:rPr>
              <a:t>P1536 </a:t>
            </a:r>
            <a:r>
              <a:rPr lang="zh-CN" altLang="en-US" sz="2800" b="1" dirty="0">
                <a:hlinkClick r:id="rId3"/>
              </a:rPr>
              <a:t>村村通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洛谷 </a:t>
            </a:r>
            <a:r>
              <a:rPr lang="en-US" altLang="zh-CN" sz="2800" b="1" dirty="0">
                <a:hlinkClick r:id="rId3"/>
              </a:rPr>
              <a:t>(</a:t>
            </a:r>
            <a:r>
              <a:rPr lang="en-GB" altLang="zh-CN" sz="2800" b="1" dirty="0">
                <a:hlinkClick r:id="rId3"/>
              </a:rPr>
              <a:t>luogu.com.cn)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41CD60-A808-6FDC-31D5-BC0680F5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839" y="1057242"/>
            <a:ext cx="8001363" cy="58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9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A95FE-B27F-47AD-F6F4-A79171785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53A8C16-1513-C20C-9FCD-DE5A82B40FF1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并查集真题 </a:t>
            </a:r>
            <a:r>
              <a:rPr lang="en-GB" altLang="zh-CN" sz="2800" b="1" dirty="0">
                <a:hlinkClick r:id="rId3"/>
              </a:rPr>
              <a:t>P1536 </a:t>
            </a:r>
            <a:r>
              <a:rPr lang="zh-CN" altLang="en-US" sz="2800" b="1" dirty="0">
                <a:hlinkClick r:id="rId3"/>
              </a:rPr>
              <a:t>村村通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洛谷 </a:t>
            </a:r>
            <a:r>
              <a:rPr lang="en-US" altLang="zh-CN" sz="2800" b="1" dirty="0">
                <a:hlinkClick r:id="rId3"/>
              </a:rPr>
              <a:t>(</a:t>
            </a:r>
            <a:r>
              <a:rPr lang="en-GB" altLang="zh-CN" sz="2800" b="1" dirty="0">
                <a:hlinkClick r:id="rId3"/>
              </a:rPr>
              <a:t>luogu.com.cn)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4C78E7-25CC-0E8A-262E-FAC56FD6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9075"/>
            <a:ext cx="12192000" cy="415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05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EE1D5-2278-F81D-FAAF-268F3CEE7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87FDCE1-1964-2790-CD47-A8D5C83A8C80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并查集真题 </a:t>
            </a:r>
            <a:r>
              <a:rPr lang="en-GB" altLang="zh-CN" sz="2800" b="1" dirty="0">
                <a:hlinkClick r:id="rId3"/>
              </a:rPr>
              <a:t>P1536 </a:t>
            </a:r>
            <a:r>
              <a:rPr lang="zh-CN" altLang="en-US" sz="2800" b="1" dirty="0">
                <a:hlinkClick r:id="rId3"/>
              </a:rPr>
              <a:t>村村通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洛谷 </a:t>
            </a:r>
            <a:r>
              <a:rPr lang="en-US" altLang="zh-CN" sz="2800" b="1" dirty="0">
                <a:hlinkClick r:id="rId3"/>
              </a:rPr>
              <a:t>(</a:t>
            </a:r>
            <a:r>
              <a:rPr lang="en-GB" altLang="zh-CN" sz="2800" b="1" dirty="0">
                <a:hlinkClick r:id="rId3"/>
              </a:rPr>
              <a:t>luogu.com.cn)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E875CF-0C69-0594-98C4-769C6605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799" y="1040580"/>
            <a:ext cx="7894127" cy="58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7540" y="2658836"/>
            <a:ext cx="10071100" cy="1752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蓝桥杯16届Python冲刺课：课时7</a:t>
            </a:r>
            <a:endParaRPr lang="en-US" altLang="zh-CN" sz="1100" dirty="0">
              <a:ea typeface="Noto Sans SC"/>
            </a:endParaRPr>
          </a:p>
          <a:p>
            <a:pPr indent="0" algn="ctr">
              <a:lnSpc>
                <a:spcPct val="125000"/>
              </a:lnSpc>
              <a:defRPr/>
            </a:pPr>
            <a:r>
              <a:rPr lang="zh-CN" altLang="en-US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 </a:t>
            </a:r>
            <a:r>
              <a:rPr lang="en-US" altLang="zh-CN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&amp; </a:t>
            </a:r>
            <a:r>
              <a:rPr lang="zh-CN" altLang="en-US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堆</a:t>
            </a:r>
            <a:endParaRPr lang="en-US" altLang="zh-CN" sz="4600" b="1" i="0" u="none" strike="noStrike" dirty="0">
              <a:solidFill>
                <a:srgbClr val="000000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39191-0CFF-A785-0219-825B4AC6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7F1B235-9F83-91C1-76C0-B18A51BB0B04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并查集真题 </a:t>
            </a:r>
            <a:r>
              <a:rPr lang="en-GB" altLang="zh-CN" sz="2800" b="1" dirty="0">
                <a:hlinkClick r:id="rId3"/>
              </a:rPr>
              <a:t>P1536 </a:t>
            </a:r>
            <a:r>
              <a:rPr lang="zh-CN" altLang="en-US" sz="2800" b="1" dirty="0">
                <a:hlinkClick r:id="rId3"/>
              </a:rPr>
              <a:t>村村通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洛谷 </a:t>
            </a:r>
            <a:r>
              <a:rPr lang="en-US" altLang="zh-CN" sz="2800" b="1" dirty="0">
                <a:hlinkClick r:id="rId3"/>
              </a:rPr>
              <a:t>(</a:t>
            </a:r>
            <a:r>
              <a:rPr lang="en-GB" altLang="zh-CN" sz="2800" b="1" dirty="0">
                <a:hlinkClick r:id="rId3"/>
              </a:rPr>
              <a:t>luogu.com.cn)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4BC20C-F556-983D-85B9-C3448029F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799" y="1040580"/>
            <a:ext cx="7894127" cy="58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61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E8E8D-8A1B-1EBA-8835-78EC97196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FE59BDF-A9B4-334D-8764-F62DA2E3AF8F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国赛真题</a:t>
            </a:r>
            <a:r>
              <a:rPr lang="en-US" altLang="zh-CN" sz="2800" b="1" dirty="0">
                <a:hlinkClick r:id="rId3"/>
              </a:rPr>
              <a:t>1.</a:t>
            </a:r>
            <a:r>
              <a:rPr lang="zh-CN" altLang="en-US" sz="2800" b="1" dirty="0">
                <a:hlinkClick r:id="rId3"/>
              </a:rPr>
              <a:t>合根植物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蓝桥云课 </a:t>
            </a:r>
            <a:r>
              <a:rPr lang="en-US" altLang="zh-CN" sz="2800" b="1" dirty="0">
                <a:hlinkClick r:id="rId3"/>
              </a:rPr>
              <a:t>(lanqiao.cn)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50A998-6A5D-A747-F992-1E20A485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" y="881380"/>
            <a:ext cx="12192000" cy="53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2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1C29A-DBA7-CD06-A4AF-F9859B0E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62EC4D8-054A-58D2-3C5A-A38E487DFCED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国赛真题</a:t>
            </a:r>
            <a:r>
              <a:rPr lang="en-US" altLang="zh-CN" sz="2800" b="1" dirty="0">
                <a:hlinkClick r:id="rId3"/>
              </a:rPr>
              <a:t>1.</a:t>
            </a:r>
            <a:r>
              <a:rPr lang="zh-CN" altLang="en-US" sz="2800" b="1" dirty="0">
                <a:hlinkClick r:id="rId3"/>
              </a:rPr>
              <a:t>合根植物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蓝桥云课 </a:t>
            </a:r>
            <a:r>
              <a:rPr lang="en-US" altLang="zh-CN" sz="2800" b="1" dirty="0">
                <a:hlinkClick r:id="rId3"/>
              </a:rPr>
              <a:t>(lanqiao.cn)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250A7A-575A-4065-69B8-DC130C521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559" y="927100"/>
            <a:ext cx="8938491" cy="58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60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BBE4B-D6EE-EA94-4866-A05D800D0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BAB9175-8E16-1706-7473-A9DAA6C2A4E7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国赛真题</a:t>
            </a:r>
            <a:r>
              <a:rPr lang="en-US" altLang="zh-CN" sz="2800" b="1" dirty="0">
                <a:hlinkClick r:id="rId3"/>
              </a:rPr>
              <a:t>1.</a:t>
            </a:r>
            <a:r>
              <a:rPr lang="zh-CN" altLang="en-US" sz="2800" b="1" dirty="0">
                <a:hlinkClick r:id="rId3"/>
              </a:rPr>
              <a:t>合根植物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蓝桥云课 </a:t>
            </a:r>
            <a:r>
              <a:rPr lang="en-US" altLang="zh-CN" sz="2800" b="1" dirty="0">
                <a:hlinkClick r:id="rId3"/>
              </a:rPr>
              <a:t>(lanqiao.cn)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9E2EE9-7483-BD90-C570-FC3A0A079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909030"/>
            <a:ext cx="9949773" cy="58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1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5AC65-8438-B700-9E2B-1B15E1B04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2E6043B-3365-E5EF-D5BA-29DA65B00F5C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国赛真题</a:t>
            </a:r>
            <a:r>
              <a:rPr lang="en-US" altLang="zh-CN" sz="2800" b="1" dirty="0">
                <a:hlinkClick r:id="rId3"/>
              </a:rPr>
              <a:t>1.</a:t>
            </a:r>
            <a:r>
              <a:rPr lang="zh-CN" altLang="en-US" sz="2800" b="1" dirty="0">
                <a:hlinkClick r:id="rId3"/>
              </a:rPr>
              <a:t>合根植物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蓝桥云课 </a:t>
            </a:r>
            <a:r>
              <a:rPr lang="en-US" altLang="zh-CN" sz="2800" b="1" dirty="0">
                <a:hlinkClick r:id="rId3"/>
              </a:rPr>
              <a:t>(lanqiao.cn)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F7CEB7-D228-AAD0-5BAA-A55BB3F9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286" y="1016885"/>
            <a:ext cx="8781855" cy="57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06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192C1-6BD3-3F55-E8F3-D991C7A6F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28976D9-4A9C-7776-84AA-8B2B92F2D5FF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/>
              <a:t>堆详解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79D12F-ACE6-B6DA-70AC-4214BB3D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1" y="1257300"/>
            <a:ext cx="4358560" cy="482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AEBF09-1387-4E20-A48E-92793FDE3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680" y="1038400"/>
            <a:ext cx="7840731" cy="52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7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ED1DF-E7C8-78AD-ADD4-633B8880A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C39F5A4-6C78-9D07-6918-87609ACB8392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/>
              <a:t>堆详解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F3657-20F3-B429-5063-F23AE873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7780"/>
            <a:ext cx="4358560" cy="4826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D2E68F-CD83-A9EB-CEFC-3AF943E3F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481" y="744220"/>
            <a:ext cx="8273921" cy="54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68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BAB2-4375-B7DC-F6B7-F10493EA2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3F679A7-8E38-C06E-DE5B-CBC180A45F74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/>
              <a:t>堆详解</a:t>
            </a:r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2F2B87-DAA5-6757-7B2A-26721721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913204"/>
            <a:ext cx="8174708" cy="59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82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08548-F3F4-A995-D257-1AED4B42D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A15B792-B067-AF48-DA90-4BF6F1B03ED3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堆例题 </a:t>
            </a:r>
            <a:r>
              <a:rPr lang="en-US" altLang="zh-CN" sz="2800" b="1" dirty="0">
                <a:hlinkClick r:id="rId3"/>
              </a:rPr>
              <a:t>2530. </a:t>
            </a:r>
            <a:r>
              <a:rPr lang="zh-CN" altLang="en-US" sz="2800" b="1" dirty="0">
                <a:hlinkClick r:id="rId3"/>
              </a:rPr>
              <a:t>执行 </a:t>
            </a:r>
            <a:r>
              <a:rPr lang="en-US" altLang="zh-CN" sz="2800" b="1" dirty="0">
                <a:hlinkClick r:id="rId3"/>
              </a:rPr>
              <a:t>K </a:t>
            </a:r>
            <a:r>
              <a:rPr lang="zh-CN" altLang="en-US" sz="2800" b="1" dirty="0">
                <a:hlinkClick r:id="rId3"/>
              </a:rPr>
              <a:t>次操作后的最大分数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4400" b="1" dirty="0">
              <a:solidFill>
                <a:srgbClr val="1F2329"/>
              </a:solidFill>
              <a:ea typeface="Noto Sans SC"/>
              <a:cs typeface="Noto Sans SC"/>
              <a:sym typeface="Noto Sans S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D72FB-3521-0166-AD03-47AD72425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927785"/>
            <a:ext cx="10414000" cy="5684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440FA6-F720-6A53-5930-77EE8297A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40581"/>
            <a:ext cx="5842000" cy="28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83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3E427-9712-E4AD-F6BF-103A17A1D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377B2EB-05AF-5AFF-684B-012CAFF0FF07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堆例题 </a:t>
            </a:r>
            <a:r>
              <a:rPr lang="en-US" altLang="zh-CN" sz="2800" b="1" dirty="0">
                <a:hlinkClick r:id="rId3"/>
              </a:rPr>
              <a:t>2530. </a:t>
            </a:r>
            <a:r>
              <a:rPr lang="zh-CN" altLang="en-US" sz="2800" b="1" dirty="0">
                <a:hlinkClick r:id="rId3"/>
              </a:rPr>
              <a:t>执行 </a:t>
            </a:r>
            <a:r>
              <a:rPr lang="en-US" altLang="zh-CN" sz="2800" b="1" dirty="0">
                <a:hlinkClick r:id="rId3"/>
              </a:rPr>
              <a:t>K </a:t>
            </a:r>
            <a:r>
              <a:rPr lang="zh-CN" altLang="en-US" sz="2800" b="1" dirty="0">
                <a:hlinkClick r:id="rId3"/>
              </a:rPr>
              <a:t>次操作后的最大分数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4400" b="1" dirty="0">
              <a:solidFill>
                <a:srgbClr val="1F2329"/>
              </a:solidFill>
              <a:ea typeface="Noto Sans SC"/>
              <a:cs typeface="Noto Sans SC"/>
              <a:sym typeface="Noto Sans SC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4A3EC4-C984-8338-0374-2BAF7ED23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33" y="881380"/>
            <a:ext cx="10253133" cy="56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" hasCustomPrompt="1"/>
          </p:nvPr>
        </p:nvSpPr>
        <p:spPr>
          <a:xfrm>
            <a:off x="1648023" y="1600200"/>
            <a:ext cx="8890000" cy="426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514350" indent="-51435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并查集详解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514350" indent="-51435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并查集模板题</a:t>
            </a:r>
            <a:r>
              <a:rPr lang="en-GB" altLang="zh-CN" sz="2800" dirty="0">
                <a:hlinkClick r:id="rId3"/>
              </a:rPr>
              <a:t>P1551 </a:t>
            </a:r>
            <a:r>
              <a:rPr lang="zh-CN" altLang="en-US" sz="2800" dirty="0">
                <a:hlinkClick r:id="rId3"/>
              </a:rPr>
              <a:t>亲戚 </a:t>
            </a:r>
            <a:r>
              <a:rPr lang="en-US" altLang="zh-CN" sz="2800" dirty="0">
                <a:hlinkClick r:id="rId3"/>
              </a:rPr>
              <a:t>- </a:t>
            </a:r>
            <a:r>
              <a:rPr lang="zh-CN" altLang="en-US" sz="2800" dirty="0">
                <a:hlinkClick r:id="rId3"/>
              </a:rPr>
              <a:t>洛谷 </a:t>
            </a:r>
            <a:r>
              <a:rPr lang="en-US" altLang="zh-CN" sz="2800" dirty="0">
                <a:hlinkClick r:id="rId3"/>
              </a:rPr>
              <a:t>(</a:t>
            </a:r>
            <a:r>
              <a:rPr lang="en-GB" altLang="zh-CN" sz="2800" dirty="0">
                <a:hlinkClick r:id="rId3"/>
              </a:rPr>
              <a:t>luogu.com.cn)</a:t>
            </a:r>
            <a:endParaRPr lang="en-GB" altLang="zh-CN" sz="2800" dirty="0"/>
          </a:p>
          <a:p>
            <a:pPr marL="514350" indent="-51435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并查集真题 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&amp; 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蓝桥杯国赛真题 </a:t>
            </a:r>
            <a:r>
              <a:rPr lang="en-GB" altLang="zh-CN" sz="2800" dirty="0">
                <a:hlinkClick r:id="rId4"/>
              </a:rPr>
              <a:t>P1536 </a:t>
            </a:r>
            <a:r>
              <a:rPr lang="zh-CN" altLang="en-US" sz="2800" dirty="0">
                <a:hlinkClick r:id="rId4"/>
              </a:rPr>
              <a:t>村村通 </a:t>
            </a:r>
            <a:r>
              <a:rPr lang="en-US" altLang="zh-CN" sz="2800" dirty="0">
                <a:hlinkClick r:id="rId4"/>
              </a:rPr>
              <a:t>- </a:t>
            </a:r>
            <a:r>
              <a:rPr lang="zh-CN" altLang="en-US" sz="2800" dirty="0">
                <a:hlinkClick r:id="rId4"/>
              </a:rPr>
              <a:t>洛谷 </a:t>
            </a:r>
            <a:r>
              <a:rPr lang="en-US" altLang="zh-CN" sz="2800" dirty="0">
                <a:hlinkClick r:id="rId4"/>
              </a:rPr>
              <a:t>(</a:t>
            </a:r>
            <a:r>
              <a:rPr lang="en-GB" altLang="zh-CN" sz="2800" dirty="0">
                <a:hlinkClick r:id="rId4"/>
              </a:rPr>
              <a:t>luogu.com.cn)</a:t>
            </a:r>
            <a:r>
              <a:rPr lang="en-GB" altLang="zh-CN" sz="2800" dirty="0"/>
              <a:t> &amp; </a:t>
            </a:r>
            <a:r>
              <a:rPr lang="en-US" altLang="zh-CN" sz="2800" dirty="0">
                <a:hlinkClick r:id="rId5"/>
              </a:rPr>
              <a:t>1.</a:t>
            </a:r>
            <a:r>
              <a:rPr lang="zh-CN" altLang="en-US" sz="2800" dirty="0">
                <a:hlinkClick r:id="rId5"/>
              </a:rPr>
              <a:t>合根植物 </a:t>
            </a:r>
            <a:r>
              <a:rPr lang="en-US" altLang="zh-CN" sz="2800" dirty="0">
                <a:hlinkClick r:id="rId5"/>
              </a:rPr>
              <a:t>- </a:t>
            </a:r>
            <a:r>
              <a:rPr lang="zh-CN" altLang="en-US" sz="2800" dirty="0">
                <a:hlinkClick r:id="rId5"/>
              </a:rPr>
              <a:t>蓝桥云课 </a:t>
            </a:r>
            <a:r>
              <a:rPr lang="en-US" altLang="zh-CN" sz="2800" dirty="0">
                <a:hlinkClick r:id="rId5"/>
              </a:rPr>
              <a:t>(lanqiao.cn)</a:t>
            </a:r>
            <a:endParaRPr lang="en-US" altLang="zh-CN" sz="2800" dirty="0"/>
          </a:p>
          <a:p>
            <a:pPr marL="514350" indent="-51435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堆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(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优先队列</a:t>
            </a: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)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详解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514350" indent="-51435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堆例题</a:t>
            </a:r>
            <a:r>
              <a:rPr lang="en-US" altLang="zh-CN" sz="2800" dirty="0">
                <a:hlinkClick r:id="rId6"/>
              </a:rPr>
              <a:t>2530. </a:t>
            </a:r>
            <a:r>
              <a:rPr lang="zh-CN" altLang="en-US" sz="2800" dirty="0">
                <a:hlinkClick r:id="rId6"/>
              </a:rPr>
              <a:t>执行 </a:t>
            </a:r>
            <a:r>
              <a:rPr lang="en-US" altLang="zh-CN" sz="2800" dirty="0">
                <a:hlinkClick r:id="rId6"/>
              </a:rPr>
              <a:t>K </a:t>
            </a:r>
            <a:r>
              <a:rPr lang="zh-CN" altLang="en-US" sz="2800" dirty="0">
                <a:hlinkClick r:id="rId6"/>
              </a:rPr>
              <a:t>次操作后的最大分数 </a:t>
            </a:r>
            <a:r>
              <a:rPr lang="en-US" altLang="zh-CN" sz="2800" dirty="0">
                <a:hlinkClick r:id="rId6"/>
              </a:rPr>
              <a:t>- </a:t>
            </a:r>
            <a:r>
              <a:rPr lang="zh-CN" altLang="en-US" sz="2800" dirty="0">
                <a:hlinkClick r:id="rId6"/>
              </a:rPr>
              <a:t>力扣（</a:t>
            </a:r>
            <a:r>
              <a:rPr lang="en-US" altLang="zh-CN" sz="2800" dirty="0" err="1">
                <a:hlinkClick r:id="rId6"/>
              </a:rPr>
              <a:t>LeetCode</a:t>
            </a:r>
            <a:r>
              <a:rPr lang="zh-CN" altLang="en-US" sz="2800" dirty="0">
                <a:hlinkClick r:id="rId6"/>
              </a:rPr>
              <a:t>）</a:t>
            </a:r>
            <a:endParaRPr lang="en-US" altLang="zh-CN" sz="4400" dirty="0">
              <a:solidFill>
                <a:srgbClr val="1F2329"/>
              </a:solidFill>
              <a:ea typeface="Noto Sans SC"/>
              <a:cs typeface="Noto Sans SC"/>
              <a:sym typeface="Noto Sans SC"/>
            </a:endParaRPr>
          </a:p>
          <a:p>
            <a:pPr marL="514350" indent="-51435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*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堆蓝桥杯省赛模拟题 </a:t>
            </a:r>
            <a:r>
              <a:rPr lang="en-US" altLang="zh-CN" sz="2400" dirty="0">
                <a:hlinkClick r:id="rId7"/>
              </a:rPr>
              <a:t>1.</a:t>
            </a:r>
            <a:r>
              <a:rPr lang="zh-CN" altLang="en-US" sz="2400" dirty="0">
                <a:hlinkClick r:id="rId7"/>
              </a:rPr>
              <a:t>删字母 </a:t>
            </a:r>
            <a:r>
              <a:rPr lang="en-US" altLang="zh-CN" sz="2400" dirty="0">
                <a:hlinkClick r:id="rId7"/>
              </a:rPr>
              <a:t>- </a:t>
            </a:r>
            <a:r>
              <a:rPr lang="zh-CN" altLang="en-US" sz="2400" dirty="0">
                <a:hlinkClick r:id="rId7"/>
              </a:rPr>
              <a:t>蓝桥云课 </a:t>
            </a:r>
            <a:r>
              <a:rPr lang="en-US" altLang="zh-CN" sz="2400" dirty="0">
                <a:hlinkClick r:id="rId7"/>
              </a:rPr>
              <a:t>(lanqiao.cn)</a:t>
            </a:r>
            <a:endParaRPr lang="en-US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"/>
          </p:nvPr>
        </p:nvSpPr>
        <p:spPr>
          <a:xfrm>
            <a:off x="3096987" y="177800"/>
            <a:ext cx="5257800" cy="8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4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C50DF-2BB2-3E3B-DE96-A67E45EA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CB47BDF-1207-E75C-5D78-DE8011F82074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2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*</a:t>
            </a:r>
            <a:r>
              <a:rPr lang="zh-CN" altLang="en-US" sz="32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堆蓝桥杯省赛模拟题 </a:t>
            </a:r>
            <a:r>
              <a:rPr lang="en-US" altLang="zh-CN" sz="2800" b="1" dirty="0">
                <a:hlinkClick r:id="rId3"/>
              </a:rPr>
              <a:t>1.</a:t>
            </a:r>
            <a:r>
              <a:rPr lang="zh-CN" altLang="en-US" sz="2800" b="1" dirty="0">
                <a:hlinkClick r:id="rId3"/>
              </a:rPr>
              <a:t>删字母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蓝桥云课 </a:t>
            </a:r>
            <a:r>
              <a:rPr lang="en-US" altLang="zh-CN" sz="2800" b="1" dirty="0">
                <a:hlinkClick r:id="rId3"/>
              </a:rPr>
              <a:t>(lanqiao.cn)</a:t>
            </a:r>
            <a:endParaRPr lang="en-US" altLang="zh-CN" sz="4400" b="1" dirty="0">
              <a:solidFill>
                <a:srgbClr val="1F2329"/>
              </a:solidFill>
              <a:ea typeface="Noto Sans SC"/>
              <a:cs typeface="Noto Sans SC"/>
              <a:sym typeface="Noto Sans S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AB9893-4D7E-B11D-A60A-B1BCB6EDC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926"/>
            <a:ext cx="12192000" cy="45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CAB0F-5364-6755-066F-866231BC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7018593-CF67-6860-4552-16F9BEFEDC5A}"/>
              </a:ext>
            </a:extLst>
          </p:cNvPr>
          <p:cNvSpPr/>
          <p:nvPr/>
        </p:nvSpPr>
        <p:spPr>
          <a:xfrm>
            <a:off x="88641" y="10668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2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*</a:t>
            </a:r>
            <a:r>
              <a:rPr lang="zh-CN" altLang="en-US" sz="32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堆蓝桥杯省赛模拟题 </a:t>
            </a:r>
            <a:r>
              <a:rPr lang="en-US" altLang="zh-CN" sz="2800" b="1" dirty="0">
                <a:hlinkClick r:id="rId3"/>
              </a:rPr>
              <a:t>1.</a:t>
            </a:r>
            <a:r>
              <a:rPr lang="zh-CN" altLang="en-US" sz="2800" b="1" dirty="0">
                <a:hlinkClick r:id="rId3"/>
              </a:rPr>
              <a:t>删字母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蓝桥云课 </a:t>
            </a:r>
            <a:r>
              <a:rPr lang="en-US" altLang="zh-CN" sz="2800" b="1" dirty="0">
                <a:hlinkClick r:id="rId3"/>
              </a:rPr>
              <a:t>(lanqiao.cn)</a:t>
            </a:r>
            <a:endParaRPr lang="en-US" altLang="zh-CN" sz="4400" b="1" dirty="0">
              <a:solidFill>
                <a:srgbClr val="1F2329"/>
              </a:solidFill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43D289-7D29-F91B-180F-5BD30CA39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" y="881380"/>
            <a:ext cx="9801167" cy="59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20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0948" y="0"/>
            <a:ext cx="10858500" cy="990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52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Python算法基础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60948" y="1056367"/>
            <a:ext cx="3251200" cy="609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输入输出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并查集详解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A52024-FF82-0FB5-911D-8362C2F9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04" y="779975"/>
            <a:ext cx="10233532" cy="6078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89689-84CD-BA51-8A88-29BC4EF7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F1881B8-5013-0319-D662-7B46070201FC}"/>
              </a:ext>
            </a:extLst>
          </p:cNvPr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并查集详解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23447A-C02D-8C66-B0AA-5B242A80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700"/>
            <a:ext cx="12192000" cy="2221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4081EA-F786-58D9-646A-ADD100D70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370" y="3450103"/>
            <a:ext cx="4692068" cy="2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6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FC3D0-A3AD-A78F-EA62-47243BF4F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215C0AA-FAD0-69E3-8BC4-AC4B0F6710EF}"/>
              </a:ext>
            </a:extLst>
          </p:cNvPr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并查集详解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9F5AF5-0FEE-B92E-E02E-D8ECBE61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729"/>
            <a:ext cx="12192000" cy="49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4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31C1F-328D-CEB2-D72D-7636D0A4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596151A-23EF-5108-E19F-6A255C73B5B4}"/>
              </a:ext>
            </a:extLst>
          </p:cNvPr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并查集详解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DFCBE-992D-832C-32FB-70C7959A7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66" y="1121041"/>
            <a:ext cx="8789938" cy="52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5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4343C-63AF-B44B-B11B-29F7E196B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51FE16C-309D-739E-4F25-4D74DD591553}"/>
              </a:ext>
            </a:extLst>
          </p:cNvPr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并查集详解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3BD287-E177-0BD5-6812-629B9259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040" y="628202"/>
            <a:ext cx="7969542" cy="59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FE94-D609-BDD1-6154-34AB27757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692F8B3-AF68-C421-F626-CA36292A47C1}"/>
              </a:ext>
            </a:extLst>
          </p:cNvPr>
          <p:cNvSpPr/>
          <p:nvPr/>
        </p:nvSpPr>
        <p:spPr>
          <a:xfrm>
            <a:off x="83561" y="0"/>
            <a:ext cx="10858500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并查集详解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8A06D-BEDB-1C59-BA47-281B61BB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09" y="809940"/>
            <a:ext cx="9166311" cy="60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6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557</Words>
  <Application>Microsoft Office PowerPoint</Application>
  <PresentationFormat>宽屏</PresentationFormat>
  <Paragraphs>104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Noto Sans SC</vt:lpstr>
      <vt:lpstr>Arial</vt:lpstr>
      <vt:lpstr>Office 主题​​</vt:lpstr>
      <vt:lpstr>默认主题</vt:lpstr>
      <vt:lpstr>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TsingPig</dc:creator>
  <cp:lastModifiedBy>正阳 朱</cp:lastModifiedBy>
  <cp:revision>134</cp:revision>
  <dcterms:modified xsi:type="dcterms:W3CDTF">2025-03-12T10:52:55Z</dcterms:modified>
</cp:coreProperties>
</file>